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7" r:id="rId3"/>
    <p:sldId id="262" r:id="rId4"/>
    <p:sldId id="265" r:id="rId5"/>
    <p:sldId id="263" r:id="rId6"/>
    <p:sldId id="266" r:id="rId7"/>
    <p:sldId id="268" r:id="rId8"/>
    <p:sldId id="269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4721" autoAdjust="0"/>
  </p:normalViewPr>
  <p:slideViewPr>
    <p:cSldViewPr>
      <p:cViewPr varScale="1">
        <p:scale>
          <a:sx n="108" d="100"/>
          <a:sy n="108" d="100"/>
        </p:scale>
        <p:origin x="6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3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B981-2216-40B0-B242-16996A44A50B}" type="datetimeFigureOut">
              <a:rPr lang="nl-NL" smtClean="0"/>
              <a:pPr/>
              <a:t>01-10-19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91C59-3705-41EF-AD8E-4C288541071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268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EE686-0197-4587-97DE-A147BE7053EA}" type="datetimeFigureOut">
              <a:rPr lang="nl-NL" smtClean="0"/>
              <a:pPr/>
              <a:t>01-10-19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A3C9C-82D5-44CC-B0E5-6F1CA835252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1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A3C9C-82D5-44CC-B0E5-6F1CA8352527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296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844824"/>
            <a:ext cx="8229600" cy="4281339"/>
          </a:xfrm>
        </p:spPr>
        <p:txBody>
          <a:bodyPr/>
          <a:lstStyle>
            <a:lvl1pPr>
              <a:buFont typeface="Wingdings" pitchFamily="2" charset="2"/>
              <a:buChar char="§"/>
              <a:defRPr sz="2000">
                <a:latin typeface="Trebuchet MS" pitchFamily="34" charset="0"/>
              </a:defRPr>
            </a:lvl1pPr>
            <a:lvl2pPr>
              <a:defRPr sz="1800">
                <a:latin typeface="Trebuchet MS" pitchFamily="34" charset="0"/>
              </a:defRPr>
            </a:lvl2pPr>
            <a:lvl3pPr>
              <a:defRPr sz="1600">
                <a:latin typeface="Trebuchet MS" pitchFamily="34" charset="0"/>
              </a:defRPr>
            </a:lvl3pPr>
            <a:lvl4pPr>
              <a:defRPr sz="1600">
                <a:latin typeface="Trebuchet MS" pitchFamily="34" charset="0"/>
              </a:defRPr>
            </a:lvl4pPr>
            <a:lvl5pPr>
              <a:defRPr sz="1600">
                <a:latin typeface="Trebuchet MS" pitchFamily="34" charset="0"/>
              </a:defRPr>
            </a:lvl5pPr>
          </a:lstStyle>
          <a:p>
            <a:pPr lvl="0"/>
            <a:r>
              <a:rPr lang="nl-NL" dirty="0"/>
              <a:t> 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20EF-EF29-41AC-B898-7A0BA4DBA72A}" type="datetime1">
              <a:rPr lang="nl-NL" smtClean="0"/>
              <a:pPr/>
              <a:t>01-10-19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_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22413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BA14D-B006-4DCC-A5FD-0B44CE510B1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BA14D-B006-4DCC-A5FD-0B44CE510B1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ekstvak 6"/>
          <p:cNvSpPr txBox="1"/>
          <p:nvPr userDrawn="1"/>
        </p:nvSpPr>
        <p:spPr>
          <a:xfrm>
            <a:off x="7884368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54" r:id="rId4"/>
    <p:sldLayoutId id="2147483655" r:id="rId5"/>
    <p:sldLayoutId id="214748364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C389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20000"/>
        </a:spcBef>
        <a:buFont typeface="Wingdings" panose="05000000000000000000" pitchFamily="2" charset="2"/>
        <a:buChar char="q"/>
        <a:defRPr sz="1800" b="1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4000"/>
        </a:lnSpc>
        <a:spcBef>
          <a:spcPct val="20000"/>
        </a:spcBef>
        <a:buFont typeface="Courier New" pitchFamily="49" charset="0"/>
        <a:buChar char="o"/>
        <a:defRPr sz="1600" b="1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ct val="20000"/>
        </a:spcBef>
        <a:buFont typeface="Arial" pitchFamily="34" charset="0"/>
        <a:buChar char="•"/>
        <a:defRPr sz="1600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ct val="20000"/>
        </a:spcBef>
        <a:buFont typeface="Arial" pitchFamily="34" charset="0"/>
        <a:buChar char="–"/>
        <a:defRPr sz="1600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ct val="20000"/>
        </a:spcBef>
        <a:buFont typeface="Wingdings" pitchFamily="2" charset="2"/>
        <a:buChar char=""/>
        <a:defRPr sz="1600" kern="1200">
          <a:solidFill>
            <a:srgbClr val="0C389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Vervoersconcept afvalstroom Limburg - Wijster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Projectnummer: PTL02.069.000.D01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C3A4F-3CB3-4944-BA2F-EE7A756F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Voorwoord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4012B-8874-4746-AC28-675986E35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Als onderdeel van de inventarisatie modal shift overwegingen afvalstromen bij stakeholders is voor één dan potentiele stromen: Limburg – Wijster een vervoersconcept uitgewerkt.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concept omvat de volgende onderdelen:</a:t>
            </a:r>
          </a:p>
          <a:p>
            <a:pPr>
              <a:buFontTx/>
              <a:buChar char="-"/>
            </a:pPr>
            <a:r>
              <a:rPr lang="nl-NL" dirty="0"/>
              <a:t>Volumes</a:t>
            </a:r>
          </a:p>
          <a:p>
            <a:pPr>
              <a:buFontTx/>
              <a:buChar char="-"/>
            </a:pPr>
            <a:r>
              <a:rPr lang="nl-NL" dirty="0"/>
              <a:t>Vervoerstraject</a:t>
            </a:r>
          </a:p>
          <a:p>
            <a:pPr>
              <a:buFontTx/>
              <a:buChar char="-"/>
            </a:pPr>
            <a:r>
              <a:rPr lang="nl-NL" dirty="0"/>
              <a:t>Vervoersmodaliteiten &amp; wijze van inzet</a:t>
            </a:r>
          </a:p>
          <a:p>
            <a:pPr>
              <a:buFontTx/>
              <a:buChar char="-"/>
            </a:pPr>
            <a:r>
              <a:rPr lang="nl-NL" dirty="0"/>
              <a:t>Kostenindicatie</a:t>
            </a:r>
          </a:p>
        </p:txBody>
      </p:sp>
    </p:spTree>
    <p:extLst>
      <p:ext uri="{BB962C8B-B14F-4D97-AF65-F5344CB8AC3E}">
        <p14:creationId xmlns:p14="http://schemas.microsoft.com/office/powerpoint/2010/main" val="109335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Volumes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50D147D-F794-7047-A801-1568C94C6CCA}"/>
              </a:ext>
            </a:extLst>
          </p:cNvPr>
          <p:cNvSpPr txBox="1"/>
          <p:nvPr/>
        </p:nvSpPr>
        <p:spPr>
          <a:xfrm>
            <a:off x="755576" y="1988840"/>
            <a:ext cx="785234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provincie Limburg heeft zo’n 137.000 ton huishoudelijke afval. </a:t>
            </a:r>
          </a:p>
          <a:p>
            <a:endParaRPr lang="nl-NL" dirty="0"/>
          </a:p>
          <a:p>
            <a:r>
              <a:rPr lang="nl-NL" dirty="0"/>
              <a:t>Het merendeel wordt naar de afvalverbrandingsinstallatie in Wijster gebracht. </a:t>
            </a:r>
          </a:p>
          <a:p>
            <a:endParaRPr lang="nl-NL" dirty="0"/>
          </a:p>
          <a:p>
            <a:r>
              <a:rPr lang="nl-NL" dirty="0"/>
              <a:t>In de toekomst zal deze stroom, gezien de trend van minder afval, verminderen.</a:t>
            </a:r>
          </a:p>
          <a:p>
            <a:r>
              <a:rPr lang="nl-NL" dirty="0"/>
              <a:t>In dit scenario is daarom uitgegaan van 100.000 ton te transporten afval per jaar.</a:t>
            </a:r>
          </a:p>
          <a:p>
            <a:endParaRPr lang="nl-NL" dirty="0"/>
          </a:p>
          <a:p>
            <a:r>
              <a:rPr lang="nl-NL" dirty="0"/>
              <a:t>Om de binnenvaart te kunnen toepassen is naar strategische plekken gekeken in </a:t>
            </a:r>
          </a:p>
          <a:p>
            <a:r>
              <a:rPr lang="nl-NL" dirty="0"/>
              <a:t>de provincie om het afval te kunnen overslaan. In dit scenario is uitgegaan van de </a:t>
            </a:r>
          </a:p>
          <a:p>
            <a:r>
              <a:rPr lang="nl-NL" dirty="0"/>
              <a:t>plaatsen Born en Venlo. </a:t>
            </a:r>
          </a:p>
          <a:p>
            <a:endParaRPr lang="nl-NL" dirty="0"/>
          </a:p>
          <a:p>
            <a:r>
              <a:rPr lang="nl-NL" dirty="0"/>
              <a:t>De verdeling van het totaal volume is als volgt beoordeelt:</a:t>
            </a:r>
          </a:p>
          <a:p>
            <a:r>
              <a:rPr lang="nl-NL" dirty="0"/>
              <a:t>65% in Born, gelijk aan 65.000 ton en 35% in Venlo, gelijk aan 35.000 ton.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F4EB8-E930-6348-A46C-B75D3B31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Vervoerstraject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45A883D-82FB-0A4D-9AEA-D61E1220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8" y="3507424"/>
            <a:ext cx="3811048" cy="11019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3DD044-532F-C647-B47E-19AEDD249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7" y="1579149"/>
            <a:ext cx="7429524" cy="149482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364FD2E-6C74-5E46-8D62-6929140C9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75" y="3117504"/>
            <a:ext cx="3248325" cy="37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5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895A1-ED2D-4AD5-913B-967C668B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Inzameling &amp; voortransport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D52125-DC63-472B-8105-1F9CDB96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realiseren van twee afval verzamelstations dichtbij de havens van Born en Venlo.</a:t>
            </a:r>
          </a:p>
          <a:p>
            <a:pPr marL="0" indent="0">
              <a:buNone/>
            </a:pPr>
            <a:r>
              <a:rPr lang="nl-NL" dirty="0"/>
              <a:t>Hier kunnen de inzamelingsauto’s het afval storten in een  ‘</a:t>
            </a:r>
            <a:r>
              <a:rPr lang="nl-NL" dirty="0" err="1"/>
              <a:t>acculoader</a:t>
            </a:r>
            <a:r>
              <a:rPr lang="nl-NL" dirty="0"/>
              <a:t>’ waarna het in een zeecontainer geperst wordt.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Aanvullend worden de containers naar de dichtbij gelegen containerterminal gereden.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491BB9-B591-9A41-AFED-3689CC6C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7838"/>
            <a:ext cx="3052953" cy="212252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ADC191C-53D2-0741-A795-CC676188EB48}"/>
              </a:ext>
            </a:extLst>
          </p:cNvPr>
          <p:cNvSpPr/>
          <p:nvPr/>
        </p:nvSpPr>
        <p:spPr>
          <a:xfrm>
            <a:off x="5652120" y="6538355"/>
            <a:ext cx="3262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/>
              <a:t>Bron: http://</a:t>
            </a:r>
            <a:r>
              <a:rPr lang="nl-NL" sz="1400" dirty="0" err="1"/>
              <a:t>acculoader.net</a:t>
            </a:r>
            <a:r>
              <a:rPr lang="nl-NL" sz="1400" dirty="0"/>
              <a:t>/video-</a:t>
            </a:r>
            <a:r>
              <a:rPr lang="nl-NL" sz="1400" dirty="0" err="1"/>
              <a:t>gallery</a:t>
            </a:r>
            <a:r>
              <a:rPr lang="nl-NL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911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895A1-ED2D-4AD5-913B-967C668B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Hoofdtransport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D52125-DC63-472B-8105-1F9CDB96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hoofdtransport wordt in dit eerste scenario uitgevoerd door twee binnenschepen type ‘</a:t>
            </a:r>
            <a:r>
              <a:rPr lang="nl-NL" dirty="0" err="1"/>
              <a:t>Dortmunder</a:t>
            </a:r>
            <a:r>
              <a:rPr lang="nl-NL" dirty="0"/>
              <a:t>’ met een lengte van 67m. </a:t>
            </a:r>
          </a:p>
          <a:p>
            <a:pPr marL="0" indent="0">
              <a:buNone/>
            </a:pPr>
            <a:r>
              <a:rPr lang="nl-NL" dirty="0"/>
              <a:t>Elke schip kan 24x 40ft. containers laden.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Deze kunnen varen in een shuttlesysteem tussen Born &amp; Venlo naar Meppel.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Onder normale omstandigheden kunnen deze schepen 11 trips per maand maken om aan de transportbehoefte te voldoen.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2AA512-75AF-5C4D-80E5-FC68176A6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" t="18340" r="4117" b="25239"/>
          <a:stretch/>
        </p:blipFill>
        <p:spPr>
          <a:xfrm>
            <a:off x="10344" y="5949224"/>
            <a:ext cx="9144000" cy="9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37A81-DDC4-244C-A632-6517D8CC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Natransport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497F8-9C9E-BC49-9BD8-93C76DDAE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schepen varen van Born via Venlo naar Meppel.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Meppel worden de containers overgeladen op een truck chassis.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Daarna rijdt de truck de laatste 32km naar de afvalverbrandingsinstallatie in Wijster.  </a:t>
            </a:r>
          </a:p>
        </p:txBody>
      </p:sp>
    </p:spTree>
    <p:extLst>
      <p:ext uri="{BB962C8B-B14F-4D97-AF65-F5344CB8AC3E}">
        <p14:creationId xmlns:p14="http://schemas.microsoft.com/office/powerpoint/2010/main" val="420444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63A07-AB8F-0845-9EF7-08B92CBB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Kosten indicatie multimodaal vervoersconcept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27B7D7-C699-0545-B90B-EC4CCE0E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556792"/>
            <a:ext cx="3732159" cy="49411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6B0E05-5E6B-8F40-A04B-EF40CC009309}"/>
              </a:ext>
            </a:extLst>
          </p:cNvPr>
          <p:cNvSpPr txBox="1"/>
          <p:nvPr/>
        </p:nvSpPr>
        <p:spPr>
          <a:xfrm>
            <a:off x="153610" y="2195572"/>
            <a:ext cx="51485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Wij verwachten dat de multimodale transportkosten </a:t>
            </a:r>
          </a:p>
          <a:p>
            <a:r>
              <a:rPr lang="nl-NL" dirty="0"/>
              <a:t>tussen de €16 en de €18 euro per ton zullen liggen. </a:t>
            </a:r>
          </a:p>
          <a:p>
            <a:endParaRPr lang="nl-NL" dirty="0"/>
          </a:p>
          <a:p>
            <a:r>
              <a:rPr lang="nl-NL" dirty="0"/>
              <a:t>Break-even aan de ingeschatte huidige kosten </a:t>
            </a:r>
          </a:p>
          <a:p>
            <a:r>
              <a:rPr lang="nl-NL" dirty="0"/>
              <a:t>per truck. </a:t>
            </a:r>
          </a:p>
        </p:txBody>
      </p:sp>
    </p:spTree>
    <p:extLst>
      <p:ext uri="{BB962C8B-B14F-4D97-AF65-F5344CB8AC3E}">
        <p14:creationId xmlns:p14="http://schemas.microsoft.com/office/powerpoint/2010/main" val="678443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357</Words>
  <Application>Microsoft Macintosh PowerPoint</Application>
  <PresentationFormat>Diavoorstelling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Trebuchet MS</vt:lpstr>
      <vt:lpstr>Wingdings</vt:lpstr>
      <vt:lpstr>Office-thema</vt:lpstr>
      <vt:lpstr>Vervoersconcept afvalstroom Limburg - Wijster</vt:lpstr>
      <vt:lpstr>Voorwoord</vt:lpstr>
      <vt:lpstr>Volumes</vt:lpstr>
      <vt:lpstr>Vervoerstraject</vt:lpstr>
      <vt:lpstr>Inzameling &amp; voortransport</vt:lpstr>
      <vt:lpstr>Hoofdtransport</vt:lpstr>
      <vt:lpstr>Natransport</vt:lpstr>
      <vt:lpstr>Kosten indicatie multimodaal vervoersconcept</vt:lpstr>
    </vt:vector>
  </TitlesOfParts>
  <Company>Vipro Management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Miranda Volker</dc:creator>
  <cp:lastModifiedBy>Microsoft Office User</cp:lastModifiedBy>
  <cp:revision>49</cp:revision>
  <dcterms:created xsi:type="dcterms:W3CDTF">2011-09-07T11:23:57Z</dcterms:created>
  <dcterms:modified xsi:type="dcterms:W3CDTF">2019-10-01T15:36:46Z</dcterms:modified>
</cp:coreProperties>
</file>